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2" r:id="rId3"/>
    <p:sldId id="320" r:id="rId4"/>
    <p:sldId id="321" r:id="rId5"/>
    <p:sldId id="313" r:id="rId6"/>
    <p:sldId id="287" r:id="rId7"/>
    <p:sldId id="322" r:id="rId8"/>
    <p:sldId id="323" r:id="rId9"/>
    <p:sldId id="290" r:id="rId10"/>
    <p:sldId id="295" r:id="rId11"/>
    <p:sldId id="324" r:id="rId12"/>
    <p:sldId id="325" r:id="rId13"/>
    <p:sldId id="300" r:id="rId14"/>
    <p:sldId id="297" r:id="rId15"/>
    <p:sldId id="315" r:id="rId16"/>
    <p:sldId id="298" r:id="rId17"/>
    <p:sldId id="316" r:id="rId18"/>
    <p:sldId id="326" r:id="rId19"/>
    <p:sldId id="305" r:id="rId20"/>
    <p:sldId id="317" r:id="rId21"/>
    <p:sldId id="318" r:id="rId22"/>
    <p:sldId id="327" r:id="rId23"/>
    <p:sldId id="30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炳胥" initials="王炳胥" lastIdx="1" clrIdx="0">
    <p:extLst>
      <p:ext uri="{19B8F6BF-5375-455C-9EA6-DF929625EA0E}">
        <p15:presenceInfo xmlns:p15="http://schemas.microsoft.com/office/powerpoint/2012/main" userId="王炳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9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15C1A-ECFF-4791-9D34-A1D8C522C520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E16F5-4412-4B4C-B635-4F758FA1DD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24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E16F5-4412-4B4C-B635-4F758FA1DD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9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73F8-FA11-466E-800A-68C0847FF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AB2587-3028-4153-B9F9-0CCCF2F1A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23C81-1CA0-4D87-8896-87528CCD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AD493-35CD-438D-8D1A-9105C165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06C2D-B234-4AD3-B1ED-724D2456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06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D6702-241E-4AA1-99C7-E0D991F2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90C920-936F-4569-A3F0-0B39B9EF9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BFD9F-DA25-4D50-90DD-E8BA4579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7EE240-DD4F-49CE-9EEF-22BE50C1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D55241-301B-4F93-83C0-B6D713BA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40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A0DDE0-CE79-4E09-851D-5A3157A9D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A73C97-BA34-4DF8-A545-8A1296205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294A2-E9AB-438A-9B96-BD8C0FCE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31DF40-45EA-4457-9FB5-E3E4BC29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A5D9C-A27C-4CC0-B59C-C82CDADF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66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F07EE-5D89-43F6-9D6C-539BC2B7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BD4AD-3AC2-4E39-A7BB-D687DCC3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37FEC-FFD2-4271-B198-989032AA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ACE308-984F-47AD-9033-056531E1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C0AC9-C78E-43A2-9EDA-DBDBA88C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52581-6A31-4A6B-B02D-826290FB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7C6ECB-E5DD-4231-B7CF-14E47064B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ABEA3-E731-41B5-A8EF-56D8C07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FFAB9-4584-4BA1-9C73-D237BEF5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405C9E-670A-4174-8A4F-C63FB226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4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A8829-F3FA-40F9-9387-29809D2D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E3EC2-6C4E-4C79-B7A0-EFF5EFF4C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2504CD-AE2A-4D75-A8FF-0ABCAD50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959C94-B788-4489-A4F6-E7860AD5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BEACA4-30E1-4DB1-9CAB-1D096C8D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FA8090-BA69-45D2-935E-A14E7633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3C446-B3F3-4C72-A66F-1A2F7F79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9F4F8-76D8-47C6-8D91-221E220A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230B4B-7532-4FC0-879C-254A2D6C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429A5E-BA6A-4425-9937-ED34744C2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F30A89-070F-464C-9375-4E3882016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D0C435-08E8-4C0D-A15C-DFC4816E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5F7BD3-F2F7-4246-8ADA-9E286C4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AB122E-1FF2-4CB6-A529-638CA39D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2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0E5D5-FCE8-4DA9-A56C-15CD757B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9EE992-1196-49B3-9312-0DC755F8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712792-B69D-4B4E-8A28-BE4CABF7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01226E-6752-42AA-902A-2F6263B1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3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B3BEA1-A267-414F-8CE2-8555E3B3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CC5BD0-8343-419D-8339-5F3DF1AC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BE7B07-D91E-497B-B7C2-08190014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97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FB2EC-60A9-41B2-9781-D25FA6E2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FDFE3-293D-4E41-9D5B-2684A8304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B80155-86C0-4CCF-AAE0-51A56843F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31342-48CC-416A-B8D2-2BF6A095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2C46B0-33CF-4FB1-979F-040FF39A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D50BAB-43F8-429B-AA45-CF37846E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5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1E017-B9AB-441B-9243-01DF6EAE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308AE1-D739-4C53-8C5F-F5BB57E41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493768-C266-4DDA-ADF5-71F51CFE3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014CEA-DC22-4068-BEA0-5DAAF648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85566A-8BC3-4D42-9BC6-3CD22525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A2FE2-4730-422C-94F9-C6A5934C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83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FE1F02-5FB7-4A42-92A1-F8DC3EBA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9E0A35-35F0-419E-83E7-388AAC584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45B94A-D292-4823-AA4E-4199547C2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F52E2-585E-418E-B244-9C273D51E82D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CBFCA9-0C52-45B1-A06A-DCCEE41C2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9EAD2-5538-4278-BF42-EED002D4C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87DB4-EB9F-40CD-8E4C-7BC1313727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2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李惠君\2019年-4月\分层\01-04.png">
            <a:extLst>
              <a:ext uri="{FF2B5EF4-FFF2-40B4-BE49-F238E27FC236}">
                <a16:creationId xmlns:a16="http://schemas.microsoft.com/office/drawing/2014/main" id="{D1129B96-BE36-4816-92A0-99177B3A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3" y="188243"/>
            <a:ext cx="2160240" cy="6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北京大学深圳研究生院LOGO">
            <a:extLst>
              <a:ext uri="{FF2B5EF4-FFF2-40B4-BE49-F238E27FC236}">
                <a16:creationId xmlns:a16="http://schemas.microsoft.com/office/drawing/2014/main" id="{6BB8F61F-9F4B-4C90-9C08-97AB900A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64" y="162096"/>
            <a:ext cx="3136613" cy="6082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DB0914-BF7C-431C-961B-57AAEB4A4E3A}"/>
              </a:ext>
            </a:extLst>
          </p:cNvPr>
          <p:cNvSpPr/>
          <p:nvPr/>
        </p:nvSpPr>
        <p:spPr>
          <a:xfrm>
            <a:off x="376329" y="1722065"/>
            <a:ext cx="11439331" cy="12855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Path Topology and GLMY Theory-assisted Machine Learning Framework for Material Prediction and Generation</a:t>
            </a:r>
            <a:endParaRPr lang="en-US" altLang="zh-CN" sz="2800" b="1" dirty="0">
              <a:ln w="0"/>
              <a:solidFill>
                <a:srgbClr val="9D1E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F5A389-1291-4E98-930B-E66CA9C168BF}"/>
              </a:ext>
            </a:extLst>
          </p:cNvPr>
          <p:cNvSpPr/>
          <p:nvPr/>
        </p:nvSpPr>
        <p:spPr>
          <a:xfrm>
            <a:off x="4603237" y="5088247"/>
            <a:ext cx="2744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Bingxu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 Wang ( </a:t>
            </a:r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王炳胥</a:t>
            </a:r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45E45C-E2E2-4267-B312-11F0D6583777}"/>
              </a:ext>
            </a:extLst>
          </p:cNvPr>
          <p:cNvSpPr/>
          <p:nvPr/>
        </p:nvSpPr>
        <p:spPr>
          <a:xfrm>
            <a:off x="3610075" y="5698355"/>
            <a:ext cx="473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</a:rPr>
              <a:t>Peking University Shenzhen Graduate School 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BA6D3B-CB9C-4F96-8A05-859946436C3D}"/>
              </a:ext>
            </a:extLst>
          </p:cNvPr>
          <p:cNvSpPr/>
          <p:nvPr/>
        </p:nvSpPr>
        <p:spPr>
          <a:xfrm>
            <a:off x="3469426" y="4478139"/>
            <a:ext cx="5253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应用拓扑与图神经网络研讨会（大湾区大学）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803189-6FD1-4123-9C94-7A5A68DF9E5F}"/>
              </a:ext>
            </a:extLst>
          </p:cNvPr>
          <p:cNvSpPr/>
          <p:nvPr/>
        </p:nvSpPr>
        <p:spPr>
          <a:xfrm>
            <a:off x="5163703" y="6277685"/>
            <a:ext cx="1623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August 2024</a:t>
            </a:r>
            <a:endParaRPr lang="zh-CN" altLang="en-US" sz="2000" b="1" dirty="0">
              <a:solidFill>
                <a:srgbClr val="3333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BAD4D7-10BC-4BBD-A2E3-608882325705}"/>
              </a:ext>
            </a:extLst>
          </p:cNvPr>
          <p:cNvSpPr/>
          <p:nvPr/>
        </p:nvSpPr>
        <p:spPr>
          <a:xfrm>
            <a:off x="935465" y="3170634"/>
            <a:ext cx="10080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2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GLMY</a:t>
            </a:r>
            <a:r>
              <a:rPr lang="zh-CN" altLang="zh-CN" sz="3200" b="1" dirty="0">
                <a:solidFill>
                  <a:srgbClr val="333333"/>
                </a:solidFill>
                <a:latin typeface="Times new roman" panose="02020603050405020304" pitchFamily="18" charset="0"/>
              </a:rPr>
              <a:t>理论辅助的用于材料预测和生成的机器学习框架</a:t>
            </a:r>
          </a:p>
        </p:txBody>
      </p:sp>
    </p:spTree>
    <p:extLst>
      <p:ext uri="{BB962C8B-B14F-4D97-AF65-F5344CB8AC3E}">
        <p14:creationId xmlns:p14="http://schemas.microsoft.com/office/powerpoint/2010/main" val="51805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4C911711-48C4-49C5-A8FC-C312F521C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7DDE03-0BED-4A51-9D93-EB8EEC10E137}"/>
              </a:ext>
            </a:extLst>
          </p:cNvPr>
          <p:cNvSpPr/>
          <p:nvPr/>
        </p:nvSpPr>
        <p:spPr>
          <a:xfrm>
            <a:off x="290286" y="319841"/>
            <a:ext cx="4381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Topological Features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6AB34-7965-4C7E-8465-56E9A9F2E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4D2718F-6F7A-48EA-B785-8042011128E7}"/>
              </a:ext>
            </a:extLst>
          </p:cNvPr>
          <p:cNvSpPr/>
          <p:nvPr/>
        </p:nvSpPr>
        <p:spPr>
          <a:xfrm>
            <a:off x="3613027" y="6224690"/>
            <a:ext cx="496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 (100)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表面上的持续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GLMY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同调图解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755273-F958-4DE1-8E8D-8E082C13BE62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16811A-B0C4-42E0-971D-939337A9E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05" y="918521"/>
            <a:ext cx="9450790" cy="51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2963D35F-C856-46B8-91AB-7C786C6EA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B77ABD-BAC8-4991-862A-ABA6A749D2AC}"/>
              </a:ext>
            </a:extLst>
          </p:cNvPr>
          <p:cNvSpPr/>
          <p:nvPr/>
        </p:nvSpPr>
        <p:spPr>
          <a:xfrm>
            <a:off x="290286" y="319841"/>
            <a:ext cx="4595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Generation Model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6B4AA3-F856-4644-BF88-A0342E25D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8D22F6-153B-4779-933C-686B8E1E941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5" y="918210"/>
            <a:ext cx="5274310" cy="50215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05AC50D-8710-4B2A-84DD-6EB2376F07EC}"/>
              </a:ext>
            </a:extLst>
          </p:cNvPr>
          <p:cNvSpPr/>
          <p:nvPr/>
        </p:nvSpPr>
        <p:spPr>
          <a:xfrm>
            <a:off x="4343218" y="607649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因为数据量过少的明显过拟合现象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32B168-E220-4526-BCAF-FC2DE5ACA853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28646FB8-6C21-4C47-86CA-13AD6780E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B74AB-CFED-47BF-B2C8-FAA4CC687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25C87A-A601-4C85-88A4-C72EDBEC6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20"/>
          <a:stretch/>
        </p:blipFill>
        <p:spPr>
          <a:xfrm>
            <a:off x="851863" y="2201004"/>
            <a:ext cx="3650701" cy="3829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90A7AD-DE30-463D-9741-F6B67F985D68}"/>
              </a:ext>
            </a:extLst>
          </p:cNvPr>
          <p:cNvSpPr/>
          <p:nvPr/>
        </p:nvSpPr>
        <p:spPr>
          <a:xfrm>
            <a:off x="1049685" y="6168827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GLMY</a:t>
            </a:r>
            <a:r>
              <a:rPr lang="zh-CN" altLang="en-US" b="1" dirty="0"/>
              <a:t>特征的</a:t>
            </a:r>
            <a:r>
              <a:rPr lang="en-US" altLang="zh-CN" b="1" dirty="0"/>
              <a:t>GBRT</a:t>
            </a:r>
            <a:r>
              <a:rPr lang="zh-CN" altLang="en-US" b="1" dirty="0"/>
              <a:t>模型示意图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0D2368-00AD-4D29-919F-A3D71FD3CF7E}"/>
              </a:ext>
            </a:extLst>
          </p:cNvPr>
          <p:cNvSpPr/>
          <p:nvPr/>
        </p:nvSpPr>
        <p:spPr>
          <a:xfrm>
            <a:off x="290286" y="319841"/>
            <a:ext cx="4595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Generation Model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0FC5E8-D009-490C-BC83-A437FF6BBE44}"/>
              </a:ext>
            </a:extLst>
          </p:cNvPr>
          <p:cNvSpPr/>
          <p:nvPr/>
        </p:nvSpPr>
        <p:spPr>
          <a:xfrm>
            <a:off x="559837" y="1104808"/>
            <a:ext cx="10845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IrPdPtRhRu HEA 催化表面 13 个不同位点对 OH* 的吸附能，共 1154 个数据。将 70% 的数据用于训练，剩余的 30% 用于测试。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FB0E72D-0DAD-49D2-9D00-447555C2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408" y="2566647"/>
            <a:ext cx="6946499" cy="309776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D284FC5-3E64-4313-9E5C-4F1573E6FBD1}"/>
              </a:ext>
            </a:extLst>
          </p:cNvPr>
          <p:cNvSpPr/>
          <p:nvPr/>
        </p:nvSpPr>
        <p:spPr>
          <a:xfrm>
            <a:off x="7290164" y="6170119"/>
            <a:ext cx="3273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CN</a:t>
            </a:r>
            <a:r>
              <a:rPr lang="zh-CN" altLang="en-US" b="1" dirty="0"/>
              <a:t>的神经网络模型示意图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329029-29A5-4414-BF55-CE579D324605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25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DC3DD58-FEB2-4216-A816-4A94990E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E3D4AC-8A06-4F5B-94A1-DD782CB8A4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2897A8-F315-4477-BE25-66405FF7D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07" y="3889188"/>
            <a:ext cx="2934582" cy="25930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20643E-DCBA-4490-8C28-31EB88243D14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7CB2CDC-55CD-4BBD-84A1-0159B74393A8}"/>
              </a:ext>
            </a:extLst>
          </p:cNvPr>
          <p:cNvGrpSpPr/>
          <p:nvPr/>
        </p:nvGrpSpPr>
        <p:grpSpPr>
          <a:xfrm>
            <a:off x="5244448" y="3889188"/>
            <a:ext cx="5937901" cy="2330941"/>
            <a:chOff x="5322750" y="1576871"/>
            <a:chExt cx="6869250" cy="269654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E76B046-71FF-4135-8CB2-2859A2BB1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750" y="1680343"/>
              <a:ext cx="6869250" cy="2593073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F1958C2-6AA1-42E9-BD76-0716402855D7}"/>
                </a:ext>
              </a:extLst>
            </p:cNvPr>
            <p:cNvSpPr/>
            <p:nvPr/>
          </p:nvSpPr>
          <p:spPr>
            <a:xfrm>
              <a:off x="5322750" y="1576871"/>
              <a:ext cx="45719" cy="1772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4762A98-AF0B-4131-9F22-DEFC287E084B}"/>
              </a:ext>
            </a:extLst>
          </p:cNvPr>
          <p:cNvSpPr/>
          <p:nvPr/>
        </p:nvSpPr>
        <p:spPr>
          <a:xfrm>
            <a:off x="6312784" y="6159027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Number of Nearest Neighbors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524678-4F0A-46A2-8086-C316FA5513F4}"/>
              </a:ext>
            </a:extLst>
          </p:cNvPr>
          <p:cNvSpPr/>
          <p:nvPr/>
        </p:nvSpPr>
        <p:spPr>
          <a:xfrm>
            <a:off x="79828" y="6543881"/>
            <a:ext cx="8455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</a:rPr>
              <a:t>Lu Z. et al. Matter. 2020, 3, 3, 1318-1333. DOI: 10.1016/j.matt.2020.07.029</a:t>
            </a:r>
            <a:endParaRPr lang="zh-CN" altLang="en-US" sz="1600" dirty="0">
              <a:latin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3D0997D-A2E9-44D1-8D39-A660DB714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1663550"/>
            <a:ext cx="6515100" cy="2066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F279D62-B5F1-4DCC-A81F-5DED0B763943}"/>
              </a:ext>
            </a:extLst>
          </p:cNvPr>
          <p:cNvSpPr/>
          <p:nvPr/>
        </p:nvSpPr>
        <p:spPr>
          <a:xfrm>
            <a:off x="1127917" y="1088851"/>
            <a:ext cx="10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与使用配位数的方法相比，基于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GLMY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理论的预测结果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降低了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降低了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BB98C4-41B2-4369-91B4-20A272814B8B}"/>
              </a:ext>
            </a:extLst>
          </p:cNvPr>
          <p:cNvSpPr/>
          <p:nvPr/>
        </p:nvSpPr>
        <p:spPr>
          <a:xfrm>
            <a:off x="290286" y="319841"/>
            <a:ext cx="4595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Generation Model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9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85D598F4-02D0-402E-9B4E-3A91AEEB4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779D69-D1AA-4517-9DD7-9A9436E71ACB}"/>
              </a:ext>
            </a:extLst>
          </p:cNvPr>
          <p:cNvSpPr/>
          <p:nvPr/>
        </p:nvSpPr>
        <p:spPr>
          <a:xfrm>
            <a:off x="290286" y="319841"/>
            <a:ext cx="5552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structure optimization statistics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9DCD1D-9DB2-48D5-85F4-63AAB6180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E711B9-1A46-404C-8ACD-40430C192E01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E957714-0496-420F-B359-1917F9EAD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520745"/>
              </p:ext>
            </p:extLst>
          </p:nvPr>
        </p:nvGraphicFramePr>
        <p:xfrm>
          <a:off x="1094899" y="4161451"/>
          <a:ext cx="10002201" cy="2257316"/>
        </p:xfrm>
        <a:graphic>
          <a:graphicData uri="http://schemas.openxmlformats.org/drawingml/2006/table">
            <a:tbl>
              <a:tblPr firstRow="1" firstCol="1" bandRow="1"/>
              <a:tblGrid>
                <a:gridCol w="1377565">
                  <a:extLst>
                    <a:ext uri="{9D8B030D-6E8A-4147-A177-3AD203B41FA5}">
                      <a16:colId xmlns:a16="http://schemas.microsoft.com/office/drawing/2014/main" val="3680346558"/>
                    </a:ext>
                  </a:extLst>
                </a:gridCol>
                <a:gridCol w="1645794">
                  <a:extLst>
                    <a:ext uri="{9D8B030D-6E8A-4147-A177-3AD203B41FA5}">
                      <a16:colId xmlns:a16="http://schemas.microsoft.com/office/drawing/2014/main" val="2681171399"/>
                    </a:ext>
                  </a:extLst>
                </a:gridCol>
                <a:gridCol w="1548695">
                  <a:extLst>
                    <a:ext uri="{9D8B030D-6E8A-4147-A177-3AD203B41FA5}">
                      <a16:colId xmlns:a16="http://schemas.microsoft.com/office/drawing/2014/main" val="1013495129"/>
                    </a:ext>
                  </a:extLst>
                </a:gridCol>
                <a:gridCol w="2235658">
                  <a:extLst>
                    <a:ext uri="{9D8B030D-6E8A-4147-A177-3AD203B41FA5}">
                      <a16:colId xmlns:a16="http://schemas.microsoft.com/office/drawing/2014/main" val="3267205568"/>
                    </a:ext>
                  </a:extLst>
                </a:gridCol>
                <a:gridCol w="1645794">
                  <a:extLst>
                    <a:ext uri="{9D8B030D-6E8A-4147-A177-3AD203B41FA5}">
                      <a16:colId xmlns:a16="http://schemas.microsoft.com/office/drawing/2014/main" val="3475284106"/>
                    </a:ext>
                  </a:extLst>
                </a:gridCol>
                <a:gridCol w="1548695">
                  <a:extLst>
                    <a:ext uri="{9D8B030D-6E8A-4147-A177-3AD203B41FA5}">
                      <a16:colId xmlns:a16="http://schemas.microsoft.com/office/drawing/2014/main" val="307980858"/>
                    </a:ext>
                  </a:extLst>
                </a:gridCol>
              </a:tblGrid>
              <a:tr h="5016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HEA surface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Maximum shift(Å)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Shift variance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HEA surface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Maximum shift(Å)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Shift variance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421676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0.067160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0.016262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higher edge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0.096961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0.021345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772841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111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0.046423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0.012000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inner higher edge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0.095335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0.021258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267976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110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0.021628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0.003122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hill1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0.091418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0.020718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96303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211 edge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0.075865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0.017977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valley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0.053442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0.013829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036107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211 hill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0.077098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0.018141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hill2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0.083718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0.019950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02902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211 valley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0.069099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0.016963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532 outer higher edge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0.097356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0.021453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110784"/>
                  </a:ext>
                </a:extLst>
              </a:tr>
              <a:tr h="2508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211 summit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0.040771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0.010822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0954" marR="1209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49907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7EA18A91-696D-4346-B075-1B688C0C85A4}"/>
              </a:ext>
            </a:extLst>
          </p:cNvPr>
          <p:cNvSpPr/>
          <p:nvPr/>
        </p:nvSpPr>
        <p:spPr>
          <a:xfrm>
            <a:off x="3652541" y="3718966"/>
            <a:ext cx="488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Results of DFT optimization of atomic coordinates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F5EE00-EBFE-49F8-8950-0D6E72E1C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22314"/>
          <a:stretch/>
        </p:blipFill>
        <p:spPr>
          <a:xfrm>
            <a:off x="1783082" y="902057"/>
            <a:ext cx="3344374" cy="23225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401127-9013-42FB-AA98-83ACA24B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57" y="1718322"/>
            <a:ext cx="4096361" cy="10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5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9D2F39-38FA-4936-A212-9535BA251AF9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60" y="781506"/>
            <a:ext cx="7708366" cy="5590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0D54A8B5-483D-44EF-A32D-5B1AFF536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B82E57-857B-4BD4-AEF8-4BE8E0D9C152}"/>
              </a:ext>
            </a:extLst>
          </p:cNvPr>
          <p:cNvSpPr/>
          <p:nvPr/>
        </p:nvSpPr>
        <p:spPr>
          <a:xfrm>
            <a:off x="290286" y="319841"/>
            <a:ext cx="3367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Treatment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AFB48-F708-4445-BE8E-3A47781AD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2FB9BF-BAF9-4808-83A1-62D29E41CDFF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DC5A3-B60E-4179-8B1F-4B667ACD3519}"/>
              </a:ext>
            </a:extLst>
          </p:cNvPr>
          <p:cNvSpPr/>
          <p:nvPr/>
        </p:nvSpPr>
        <p:spPr>
          <a:xfrm>
            <a:off x="3295786" y="6353493"/>
            <a:ext cx="6090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 (100)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表面上的持续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GLMY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同调统计处理方法图解</a:t>
            </a:r>
          </a:p>
        </p:txBody>
      </p:sp>
    </p:spTree>
    <p:extLst>
      <p:ext uri="{BB962C8B-B14F-4D97-AF65-F5344CB8AC3E}">
        <p14:creationId xmlns:p14="http://schemas.microsoft.com/office/powerpoint/2010/main" val="264053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3B16DC4-8398-4C41-91A0-F8FFD78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EF0FBB-C90B-4720-B78C-CCCD4D400FEA}"/>
              </a:ext>
            </a:extLst>
          </p:cNvPr>
          <p:cNvSpPr/>
          <p:nvPr/>
        </p:nvSpPr>
        <p:spPr>
          <a:xfrm>
            <a:off x="290286" y="319841"/>
            <a:ext cx="4595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Generation Model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A4E436-2D80-47A5-9E1D-E2EE46CF9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69D3D6-DA0D-4686-9CF3-1A092ABF108A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2B5A65-D260-4401-ABC0-205523498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99" y="1111847"/>
            <a:ext cx="9226202" cy="51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55D794-7FFD-4300-A1CA-996E8CB98C9F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995351"/>
            <a:ext cx="5274310" cy="502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02C99C-FF25-464C-AA24-58F5084668F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94" y="1055676"/>
            <a:ext cx="5274310" cy="49612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8026FC6F-34F9-495F-8FD3-4C5AF5D12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CF82D4-FDB1-4A86-A324-55A507CBB226}"/>
              </a:ext>
            </a:extLst>
          </p:cNvPr>
          <p:cNvSpPr/>
          <p:nvPr/>
        </p:nvSpPr>
        <p:spPr>
          <a:xfrm>
            <a:off x="290286" y="319841"/>
            <a:ext cx="7897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MAEs and RMSEs for the property prediction branch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E8FD48-F28B-47B1-AE92-47CBDD9B3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80D4F22-1662-4962-86C7-1E56FF820832}"/>
              </a:ext>
            </a:extLst>
          </p:cNvPr>
          <p:cNvSpPr/>
          <p:nvPr/>
        </p:nvSpPr>
        <p:spPr>
          <a:xfrm>
            <a:off x="8657688" y="59858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半监督学习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7BA249-280D-411C-9776-6411308D8E66}"/>
              </a:ext>
            </a:extLst>
          </p:cNvPr>
          <p:cNvSpPr/>
          <p:nvPr/>
        </p:nvSpPr>
        <p:spPr>
          <a:xfrm>
            <a:off x="2142611" y="605837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无半监督学习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C5D9BD-F52C-4881-86FE-098C37835473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14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EBAE67-A848-43A9-A8B0-9EA7C90C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44" y="781506"/>
            <a:ext cx="5824511" cy="478904"/>
          </a:xfrm>
          <a:prstGeom prst="rect">
            <a:avLst/>
          </a:prstGeom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29F8F9D8-7DD0-440E-97E9-65CB8E26C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1AED66-B48A-493D-8932-32F88908122A}"/>
              </a:ext>
            </a:extLst>
          </p:cNvPr>
          <p:cNvSpPr/>
          <p:nvPr/>
        </p:nvSpPr>
        <p:spPr>
          <a:xfrm>
            <a:off x="290286" y="319841"/>
            <a:ext cx="4595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and Generation Model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8D2C54-C006-4064-8672-175C650C0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3C41D7-5DA6-4E0C-8551-6C0E922F4490}"/>
              </a:ext>
            </a:extLst>
          </p:cNvPr>
          <p:cNvSpPr/>
          <p:nvPr/>
        </p:nvSpPr>
        <p:spPr>
          <a:xfrm>
            <a:off x="1933641" y="1333405"/>
            <a:ext cx="832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总误差</a:t>
            </a:r>
            <a:r>
              <a:rPr lang="en-US" altLang="zh-CN" dirty="0"/>
              <a:t>=</a:t>
            </a:r>
            <a:r>
              <a:rPr lang="zh-CN" altLang="en-US" dirty="0"/>
              <a:t>配体特征的重构误差</a:t>
            </a:r>
            <a:r>
              <a:rPr lang="en-US" altLang="zh-CN" dirty="0"/>
              <a:t>+</a:t>
            </a:r>
            <a:r>
              <a:rPr lang="zh-CN" altLang="en-US" dirty="0"/>
              <a:t>配体特征的重构误差</a:t>
            </a:r>
            <a:r>
              <a:rPr lang="en-US" altLang="zh-CN" dirty="0"/>
              <a:t>+</a:t>
            </a:r>
            <a:r>
              <a:rPr lang="zh-CN" altLang="en-US" dirty="0"/>
              <a:t>属性预测分支误差</a:t>
            </a:r>
            <a:r>
              <a:rPr lang="en-US" altLang="zh-CN" dirty="0"/>
              <a:t>+</a:t>
            </a:r>
            <a:r>
              <a:rPr lang="zh-CN" altLang="en-US" dirty="0"/>
              <a:t> KL散度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F98ACC-440D-436D-BDCA-E8963FC2597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2"/>
          <a:stretch/>
        </p:blipFill>
        <p:spPr bwMode="auto">
          <a:xfrm>
            <a:off x="724976" y="1878316"/>
            <a:ext cx="5274310" cy="486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E92C19-5361-4FCF-B6B0-43EA972E7CA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6"/>
          <a:stretch/>
        </p:blipFill>
        <p:spPr bwMode="auto">
          <a:xfrm>
            <a:off x="6781533" y="1812309"/>
            <a:ext cx="5147893" cy="251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B57451-EFD0-40EE-886F-66C7A92ECC4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33" y="4309510"/>
            <a:ext cx="5147894" cy="244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8EE7B2-6480-4865-847E-DDAB55EC9C62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69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A50E81F3-7149-4C1B-81CD-43A1E9B21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3F8F9-A917-4B23-81EF-741C928E5B45}"/>
              </a:ext>
            </a:extLst>
          </p:cNvPr>
          <p:cNvSpPr/>
          <p:nvPr/>
        </p:nvSpPr>
        <p:spPr>
          <a:xfrm>
            <a:off x="290286" y="319841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Model Performance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40871-9D24-4404-A500-081CD6091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300900-D259-46FB-8275-40CF6100DB13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2AAB54-C61F-41B9-9852-9E788F617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7"/>
          <a:stretch/>
        </p:blipFill>
        <p:spPr>
          <a:xfrm>
            <a:off x="2009916" y="1020196"/>
            <a:ext cx="8172168" cy="52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DEF581-CFC7-4A7F-B188-D7E131A7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56" y="902057"/>
            <a:ext cx="8808493" cy="5219413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09704947-BBE9-4F6A-B205-C70A4E8F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29DDC-C279-4F68-9176-18AE58E9F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A739D1C-1A82-4AC3-B4E4-6746D9D32FDF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45E6A3-BED6-491F-8DD5-5E412F7BA257}"/>
              </a:ext>
            </a:extLst>
          </p:cNvPr>
          <p:cNvSpPr/>
          <p:nvPr/>
        </p:nvSpPr>
        <p:spPr>
          <a:xfrm>
            <a:off x="290286" y="319841"/>
            <a:ext cx="192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ackgrounds</a:t>
            </a:r>
          </a:p>
        </p:txBody>
      </p:sp>
    </p:spTree>
    <p:extLst>
      <p:ext uri="{BB962C8B-B14F-4D97-AF65-F5344CB8AC3E}">
        <p14:creationId xmlns:p14="http://schemas.microsoft.com/office/powerpoint/2010/main" val="33830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A50E81F3-7149-4C1B-81CD-43A1E9B21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3F8F9-A917-4B23-81EF-741C928E5B45}"/>
              </a:ext>
            </a:extLst>
          </p:cNvPr>
          <p:cNvSpPr/>
          <p:nvPr/>
        </p:nvSpPr>
        <p:spPr>
          <a:xfrm>
            <a:off x="290286" y="319841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Model Performance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40871-9D24-4404-A500-081CD6091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300900-D259-46FB-8275-40CF6100DB13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355AB-3A10-4188-ADFC-7F01899C1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7"/>
          <a:stretch/>
        </p:blipFill>
        <p:spPr>
          <a:xfrm>
            <a:off x="1769881" y="1206960"/>
            <a:ext cx="8194745" cy="49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A50E81F3-7149-4C1B-81CD-43A1E9B21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3F8F9-A917-4B23-81EF-741C928E5B45}"/>
              </a:ext>
            </a:extLst>
          </p:cNvPr>
          <p:cNvSpPr/>
          <p:nvPr/>
        </p:nvSpPr>
        <p:spPr>
          <a:xfrm>
            <a:off x="290286" y="319841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Model Performance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40871-9D24-4404-A500-081CD6091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300900-D259-46FB-8275-40CF6100DB13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27F8A0-5307-4377-879A-D1FB9D37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793974"/>
            <a:ext cx="10267950" cy="1514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75AB15-E236-448D-9A8F-95292B0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39" y="3429000"/>
            <a:ext cx="10267950" cy="31394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FA632D3-927D-4CE2-9C39-00064078580F}"/>
              </a:ext>
            </a:extLst>
          </p:cNvPr>
          <p:cNvSpPr/>
          <p:nvPr/>
        </p:nvSpPr>
        <p:spPr>
          <a:xfrm>
            <a:off x="423506" y="1022608"/>
            <a:ext cx="11475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与上述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GBRT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模型相比，误差减少了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。与基于配位数（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）的机器学习模型相比，在相同条件下，误差竟然减少了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961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A9F51B67-D028-48F0-8F2A-49FB24EB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78AA3B-9875-4CE5-A98C-501BF6F89169}"/>
              </a:ext>
            </a:extLst>
          </p:cNvPr>
          <p:cNvSpPr/>
          <p:nvPr/>
        </p:nvSpPr>
        <p:spPr>
          <a:xfrm>
            <a:off x="290286" y="319841"/>
            <a:ext cx="3395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The Model Performance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DC5311-E9FF-440B-97CB-7EA1E95A5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3DDDEC0-A330-498B-BDBA-B2991EFCB516}"/>
              </a:ext>
            </a:extLst>
          </p:cNvPr>
          <p:cNvSpPr/>
          <p:nvPr/>
        </p:nvSpPr>
        <p:spPr>
          <a:xfrm>
            <a:off x="1006929" y="1407360"/>
            <a:ext cx="10178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作为一种提取内在拓扑特征的有效拓扑方法，</a:t>
            </a:r>
            <a:r>
              <a:rPr lang="en-US" altLang="zh-CN" dirty="0"/>
              <a:t>GLMY</a:t>
            </a:r>
            <a:r>
              <a:rPr lang="zh-CN" altLang="en-US" dirty="0"/>
              <a:t>同调 可以应对物理结构的拓扑复杂性。基于 此拓扑指纹，可以将配体特征和配位特征组合成 IrPdPtRhRu 催化构型的特征向量。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17D8F1-F81B-44C0-9901-A69A55A99147}"/>
              </a:ext>
            </a:extLst>
          </p:cNvPr>
          <p:cNvSpPr/>
          <p:nvPr/>
        </p:nvSpPr>
        <p:spPr>
          <a:xfrm>
            <a:off x="1006929" y="2754190"/>
            <a:ext cx="101781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用预测和生成函数来构建VAE模型，但在现有数据的训练中发现了明显的过拟合。于是采用了半监督学习策略来解决网络训练中的过拟合问题，并基于 1154 个现有数据构建了 4596 个模拟数据。结果，CeVAE 的 MAE 为 0.0680 eV，RMSE 为 0.0849 eV。这与GBRT模型相比降低了15%，与相同条件下基于CN的机器学习模型相比降低了30%。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34E15E-D80B-4BEA-8E8C-DFBA7211C5D3}"/>
              </a:ext>
            </a:extLst>
          </p:cNvPr>
          <p:cNvSpPr/>
          <p:nvPr/>
        </p:nvSpPr>
        <p:spPr>
          <a:xfrm>
            <a:off x="1006929" y="4655018"/>
            <a:ext cx="10178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在吸附能的潜空间中，我们发现了一个高潜力采样区，最终得到了 8 个采样点，对应于 8 种吸附能较低的催化构型。DFT 验证表明，设计的 HEA 催化构型比数据集中的最小吸附能低约 10%，这证明我们成功地设计出了具有优异吸附能特性的催化构型。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46CD27-2654-40DA-8F79-7D97A4EFECA6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1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2D3B166-7DFF-4208-8494-D2554A63DD6D}"/>
              </a:ext>
            </a:extLst>
          </p:cNvPr>
          <p:cNvSpPr/>
          <p:nvPr/>
        </p:nvSpPr>
        <p:spPr>
          <a:xfrm>
            <a:off x="1" y="2395457"/>
            <a:ext cx="12192000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C48660-5F34-4866-B49C-B8AFE6C5A826}"/>
              </a:ext>
            </a:extLst>
          </p:cNvPr>
          <p:cNvSpPr/>
          <p:nvPr/>
        </p:nvSpPr>
        <p:spPr>
          <a:xfrm>
            <a:off x="3402186" y="2511440"/>
            <a:ext cx="59298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you！</a:t>
            </a:r>
          </a:p>
        </p:txBody>
      </p:sp>
      <p:pic>
        <p:nvPicPr>
          <p:cNvPr id="5" name="Picture 4" descr="D:\李惠君\2019年-4月\分层\01-04.png">
            <a:extLst>
              <a:ext uri="{FF2B5EF4-FFF2-40B4-BE49-F238E27FC236}">
                <a16:creationId xmlns:a16="http://schemas.microsoft.com/office/drawing/2014/main" id="{58070717-3180-4603-9162-E6BFC891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3" y="188243"/>
            <a:ext cx="2160240" cy="6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北京大学深圳研究生院LOGO">
            <a:extLst>
              <a:ext uri="{FF2B5EF4-FFF2-40B4-BE49-F238E27FC236}">
                <a16:creationId xmlns:a16="http://schemas.microsoft.com/office/drawing/2014/main" id="{078C29C0-852A-4537-BE2C-085C6243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6" y="171496"/>
            <a:ext cx="3136613" cy="6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B2F04AF7-B5F8-4E6C-89B5-E9FE3A06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E4CEB-AAF1-416B-B58F-1C997617F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79508E-04FC-4E95-BF39-CECBA9AAF033}"/>
              </a:ext>
            </a:extLst>
          </p:cNvPr>
          <p:cNvSpPr/>
          <p:nvPr/>
        </p:nvSpPr>
        <p:spPr>
          <a:xfrm>
            <a:off x="290286" y="319841"/>
            <a:ext cx="192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ackgrounds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58B70E-BD4B-442B-90FE-B0267BCE6CB7}"/>
              </a:ext>
            </a:extLst>
          </p:cNvPr>
          <p:cNvSpPr/>
          <p:nvPr/>
        </p:nvSpPr>
        <p:spPr>
          <a:xfrm>
            <a:off x="4757332" y="846222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如何提取内在拓扑特征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112C0-98F7-4881-8BE9-6C6471D9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1" y="1452955"/>
            <a:ext cx="5090982" cy="4274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C87558-DD14-499C-8804-9C4EFE36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76" y="1452955"/>
            <a:ext cx="5098118" cy="23427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854A09-57A8-46EF-873C-0DA1919E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257" y="3901164"/>
            <a:ext cx="5102837" cy="18261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8B7E31E-DBC7-4996-A46D-DC2427213191}"/>
              </a:ext>
            </a:extLst>
          </p:cNvPr>
          <p:cNvSpPr/>
          <p:nvPr/>
        </p:nvSpPr>
        <p:spPr>
          <a:xfrm>
            <a:off x="1741004" y="590804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化学领域一般特征提取方法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DE2408-BB38-4AB7-91A0-5B32EEA183A3}"/>
              </a:ext>
            </a:extLst>
          </p:cNvPr>
          <p:cNvSpPr/>
          <p:nvPr/>
        </p:nvSpPr>
        <p:spPr>
          <a:xfrm>
            <a:off x="8175503" y="590892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Times new roman" panose="02020603050405020304" pitchFamily="18" charset="0"/>
              </a:rPr>
              <a:t>应用拓扑特征提取方法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90BC9D-3219-44B7-9E98-3ED68D78F2B4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41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09EEA7E7-518F-47AE-9760-FFA45D24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17371-5EF1-4043-BD1B-ADD5B89B0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81130F-38B9-4028-B4BF-5A4F15A0598D}"/>
              </a:ext>
            </a:extLst>
          </p:cNvPr>
          <p:cNvSpPr/>
          <p:nvPr/>
        </p:nvSpPr>
        <p:spPr>
          <a:xfrm>
            <a:off x="290286" y="319841"/>
            <a:ext cx="192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ackgrounds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18A8D-CCF7-432D-907F-FF2FFE003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b="24500"/>
          <a:stretch/>
        </p:blipFill>
        <p:spPr>
          <a:xfrm>
            <a:off x="1445775" y="1433516"/>
            <a:ext cx="2954656" cy="1648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998D41-40E9-4454-A8D9-145655F22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74" y="3429000"/>
            <a:ext cx="2954656" cy="22713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27A3997-258C-4E91-8C33-A02A31D58B6E}"/>
              </a:ext>
            </a:extLst>
          </p:cNvPr>
          <p:cNvSpPr/>
          <p:nvPr/>
        </p:nvSpPr>
        <p:spPr>
          <a:xfrm>
            <a:off x="2022855" y="595594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第一性原理方法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EE12B7-60DA-4F45-B8CD-AD469ABF1B2D}"/>
              </a:ext>
            </a:extLst>
          </p:cNvPr>
          <p:cNvSpPr/>
          <p:nvPr/>
        </p:nvSpPr>
        <p:spPr>
          <a:xfrm>
            <a:off x="4866583" y="781506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模型的训练数据过少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EA1FED-C923-41CA-860D-40A94A574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8"/>
          <a:stretch/>
        </p:blipFill>
        <p:spPr>
          <a:xfrm>
            <a:off x="5563902" y="2144227"/>
            <a:ext cx="6377626" cy="30784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C2EF274-CBD2-4BD3-9995-06950298D2DA}"/>
              </a:ext>
            </a:extLst>
          </p:cNvPr>
          <p:cNvSpPr/>
          <p:nvPr/>
        </p:nvSpPr>
        <p:spPr>
          <a:xfrm>
            <a:off x="8164133" y="595594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半监督学习方法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ED6CF9-D01A-4ADD-8814-5D33C37B1EA6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60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0F724021-2953-4B56-9B61-119D4648D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2327E5-E756-4D7E-9B7D-94438160ABFB}"/>
              </a:ext>
            </a:extLst>
          </p:cNvPr>
          <p:cNvSpPr/>
          <p:nvPr/>
        </p:nvSpPr>
        <p:spPr>
          <a:xfrm>
            <a:off x="290286" y="319841"/>
            <a:ext cx="192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ackgrounds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9665E7-42C1-4DBE-9B13-0DB626384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2A6C2-F41A-4552-9C4D-CBED8BA9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8" y="1347740"/>
            <a:ext cx="10534261" cy="19925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741F00-1645-4E83-A849-5BB540AE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68" y="4094055"/>
            <a:ext cx="10534260" cy="2024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F2F3F6-54ED-43EF-BEDF-B2AE026100B5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33BB25-3C98-4F70-822C-77F4B2FDE326}"/>
              </a:ext>
            </a:extLst>
          </p:cNvPr>
          <p:cNvSpPr/>
          <p:nvPr/>
        </p:nvSpPr>
        <p:spPr>
          <a:xfrm>
            <a:off x="3643490" y="755567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3. </a:t>
            </a:r>
            <a:r>
              <a:rPr lang="zh-CN" altLang="zh-CN" b="1" dirty="0"/>
              <a:t>基本欠规范</a:t>
            </a:r>
            <a:r>
              <a:rPr lang="en-US" altLang="zh-CN" b="1" dirty="0"/>
              <a:t>(Fundamental </a:t>
            </a:r>
            <a:r>
              <a:rPr lang="en-US" altLang="zh-CN" b="1" dirty="0" err="1"/>
              <a:t>Underspecification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713F4C-2B23-445A-9722-E92533737EFB}"/>
              </a:ext>
            </a:extLst>
          </p:cNvPr>
          <p:cNvSpPr/>
          <p:nvPr/>
        </p:nvSpPr>
        <p:spPr>
          <a:xfrm>
            <a:off x="5542000" y="34166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黑箱模型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8B7810-DFFB-4950-9C4C-A9D7B5E46D51}"/>
              </a:ext>
            </a:extLst>
          </p:cNvPr>
          <p:cNvSpPr/>
          <p:nvPr/>
        </p:nvSpPr>
        <p:spPr>
          <a:xfrm>
            <a:off x="4884215" y="619442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引入物理化学模型的解释</a:t>
            </a:r>
          </a:p>
        </p:txBody>
      </p:sp>
    </p:spTree>
    <p:extLst>
      <p:ext uri="{BB962C8B-B14F-4D97-AF65-F5344CB8AC3E}">
        <p14:creationId xmlns:p14="http://schemas.microsoft.com/office/powerpoint/2010/main" val="242980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764AC147-D0AC-43EA-BDD6-1C041F6E9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30E3A-3218-47A0-946B-3F68373396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E7001D8-A41D-4231-8DA7-F7353D5FF987}"/>
              </a:ext>
            </a:extLst>
          </p:cNvPr>
          <p:cNvSpPr/>
          <p:nvPr/>
        </p:nvSpPr>
        <p:spPr>
          <a:xfrm>
            <a:off x="170949" y="2349650"/>
            <a:ext cx="2116817" cy="830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Constructing Digraphs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EB7B4BC-AA71-429E-8F88-5C4439C914AC}"/>
              </a:ext>
            </a:extLst>
          </p:cNvPr>
          <p:cNvSpPr/>
          <p:nvPr/>
        </p:nvSpPr>
        <p:spPr>
          <a:xfrm>
            <a:off x="2380674" y="2644219"/>
            <a:ext cx="429208" cy="3359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E6591AD-0E99-48B6-AF61-8EEEB81A0A85}"/>
              </a:ext>
            </a:extLst>
          </p:cNvPr>
          <p:cNvSpPr/>
          <p:nvPr/>
        </p:nvSpPr>
        <p:spPr>
          <a:xfrm>
            <a:off x="2895989" y="2349650"/>
            <a:ext cx="2524711" cy="830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Persistent GLMY Homology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8E8C382-9B94-48D9-B925-1F12B4E99D5F}"/>
              </a:ext>
            </a:extLst>
          </p:cNvPr>
          <p:cNvSpPr/>
          <p:nvPr/>
        </p:nvSpPr>
        <p:spPr>
          <a:xfrm>
            <a:off x="9296011" y="1870683"/>
            <a:ext cx="2747605" cy="830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Property Prediction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6ACA224-AD4B-42BA-97AF-5A283F47CB4A}"/>
              </a:ext>
            </a:extLst>
          </p:cNvPr>
          <p:cNvSpPr/>
          <p:nvPr/>
        </p:nvSpPr>
        <p:spPr>
          <a:xfrm>
            <a:off x="5559118" y="2596761"/>
            <a:ext cx="429208" cy="3359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995C3C9-D809-45BE-9A33-CBA8A7C2903D}"/>
              </a:ext>
            </a:extLst>
          </p:cNvPr>
          <p:cNvSpPr/>
          <p:nvPr/>
        </p:nvSpPr>
        <p:spPr>
          <a:xfrm>
            <a:off x="6068331" y="2321609"/>
            <a:ext cx="2524711" cy="830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Topological Features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D3D569E-C069-4B04-AB3C-9F729F84A7BC}"/>
              </a:ext>
            </a:extLst>
          </p:cNvPr>
          <p:cNvSpPr/>
          <p:nvPr/>
        </p:nvSpPr>
        <p:spPr>
          <a:xfrm rot="19084166">
            <a:off x="8694948" y="2350724"/>
            <a:ext cx="429208" cy="3359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FF5970-AD33-4752-A3C2-9EC5531E122D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FF5A37A-E468-4932-B8D7-838EE2B253D9}"/>
              </a:ext>
            </a:extLst>
          </p:cNvPr>
          <p:cNvSpPr/>
          <p:nvPr/>
        </p:nvSpPr>
        <p:spPr>
          <a:xfrm>
            <a:off x="9299924" y="2812170"/>
            <a:ext cx="2747605" cy="8301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Generation Model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2578541-1046-41CD-B9ED-C0191CC6E152}"/>
              </a:ext>
            </a:extLst>
          </p:cNvPr>
          <p:cNvSpPr/>
          <p:nvPr/>
        </p:nvSpPr>
        <p:spPr>
          <a:xfrm rot="1362503">
            <a:off x="8712763" y="2930658"/>
            <a:ext cx="429208" cy="3359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C24C4F2-97E6-488F-90B7-E4E5E69D7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" r="63108" b="59480"/>
          <a:stretch/>
        </p:blipFill>
        <p:spPr>
          <a:xfrm>
            <a:off x="977788" y="4739439"/>
            <a:ext cx="2304661" cy="1376265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6054BAFE-B18B-44A3-9838-6D0BE563B4ED}"/>
              </a:ext>
            </a:extLst>
          </p:cNvPr>
          <p:cNvSpPr/>
          <p:nvPr/>
        </p:nvSpPr>
        <p:spPr>
          <a:xfrm>
            <a:off x="3592390" y="5151203"/>
            <a:ext cx="429208" cy="335903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C4A75DD-CE0A-4B92-88E7-3FE6226B2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2" r="3995" b="59480"/>
          <a:stretch/>
        </p:blipFill>
        <p:spPr>
          <a:xfrm>
            <a:off x="4210647" y="4537407"/>
            <a:ext cx="3379920" cy="1376265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7C72DA0E-6BBD-48A4-8FCE-394883AE3327}"/>
              </a:ext>
            </a:extLst>
          </p:cNvPr>
          <p:cNvSpPr/>
          <p:nvPr/>
        </p:nvSpPr>
        <p:spPr>
          <a:xfrm rot="19440123">
            <a:off x="7675722" y="4845035"/>
            <a:ext cx="429208" cy="335903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EE529CD-A787-42AB-A3C6-CCD3688312A3}"/>
              </a:ext>
            </a:extLst>
          </p:cNvPr>
          <p:cNvSpPr/>
          <p:nvPr/>
        </p:nvSpPr>
        <p:spPr>
          <a:xfrm rot="1694153">
            <a:off x="7706955" y="5356545"/>
            <a:ext cx="429208" cy="335903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314E47F-B523-4929-838D-E6AC074BA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7" r="64125"/>
          <a:stretch/>
        </p:blipFill>
        <p:spPr>
          <a:xfrm>
            <a:off x="8351713" y="3689371"/>
            <a:ext cx="2000025" cy="180900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8FE813A-5BB4-4440-80CB-84EF8D05C5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5" t="68219" r="18167" b="1530"/>
          <a:stretch/>
        </p:blipFill>
        <p:spPr>
          <a:xfrm>
            <a:off x="8909552" y="5520256"/>
            <a:ext cx="1296904" cy="1305591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4C9AC79-4A82-43B6-83C5-1ED2F99FAA6F}"/>
              </a:ext>
            </a:extLst>
          </p:cNvPr>
          <p:cNvSpPr/>
          <p:nvPr/>
        </p:nvSpPr>
        <p:spPr>
          <a:xfrm>
            <a:off x="290286" y="319841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E37F46-8DB7-4856-AFEC-7EEA827E729C}"/>
              </a:ext>
            </a:extLst>
          </p:cNvPr>
          <p:cNvSpPr/>
          <p:nvPr/>
        </p:nvSpPr>
        <p:spPr>
          <a:xfrm>
            <a:off x="613647" y="1137642"/>
            <a:ext cx="1114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本研究提出了一种基于 PPH 的半监督框架，用于预测和生成 HEA 催化剂。为了验证所提出的方法，预测了 IrPdPtRhRu HEAs 对 OH* 的吸附能，并进一步设计了有前景的催化构型。</a:t>
            </a:r>
          </a:p>
        </p:txBody>
      </p:sp>
    </p:spTree>
    <p:extLst>
      <p:ext uri="{BB962C8B-B14F-4D97-AF65-F5344CB8AC3E}">
        <p14:creationId xmlns:p14="http://schemas.microsoft.com/office/powerpoint/2010/main" val="81554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2AE307-CA8F-4386-A483-14A6C39E10F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83"/>
          <a:stretch/>
        </p:blipFill>
        <p:spPr bwMode="auto">
          <a:xfrm>
            <a:off x="398815" y="1306286"/>
            <a:ext cx="5780027" cy="37788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69D49966-7F01-470D-8E69-983CC1609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500096-9829-4A8D-9504-DF2C5F3BE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679DE2-8686-4519-9B69-902095F13709}"/>
              </a:ext>
            </a:extLst>
          </p:cNvPr>
          <p:cNvSpPr/>
          <p:nvPr/>
        </p:nvSpPr>
        <p:spPr>
          <a:xfrm>
            <a:off x="290286" y="319841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0B92D0-B3DC-461E-BD97-0B65365D02E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7"/>
          <a:stretch/>
        </p:blipFill>
        <p:spPr bwMode="auto">
          <a:xfrm>
            <a:off x="6432018" y="959985"/>
            <a:ext cx="5361167" cy="49380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DF27-ABBC-499A-AA2B-14EC30719373}"/>
              </a:ext>
            </a:extLst>
          </p:cNvPr>
          <p:cNvSpPr/>
          <p:nvPr/>
        </p:nvSpPr>
        <p:spPr>
          <a:xfrm>
            <a:off x="2506940" y="6053463"/>
            <a:ext cx="7850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5种常见的米勒指数表面：（111）、（100）、（110）、（211）和（532）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DE05E-7331-4C15-9FCF-E419B9A6EE62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52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BC5D7F6B-D20B-40ED-BFE1-A5DB5544B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617F87-343C-4E84-A43B-1A938B7BD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9DBA73-C82E-4E3C-9C5C-01554FEF8691}"/>
              </a:ext>
            </a:extLst>
          </p:cNvPr>
          <p:cNvSpPr/>
          <p:nvPr/>
        </p:nvSpPr>
        <p:spPr>
          <a:xfrm>
            <a:off x="290286" y="319841"/>
            <a:ext cx="139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1111F0-97D5-4890-AFDB-2DB6411E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10" y="1296722"/>
            <a:ext cx="4602102" cy="39664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7FD63F-876D-453B-A407-B57CE72E24F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7" r="35387" b="58183"/>
          <a:stretch/>
        </p:blipFill>
        <p:spPr bwMode="auto">
          <a:xfrm>
            <a:off x="7042212" y="1209205"/>
            <a:ext cx="4072078" cy="215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860A7A-1DFB-4848-A630-0D78DDD131E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19927" b="58183"/>
          <a:stretch/>
        </p:blipFill>
        <p:spPr bwMode="auto">
          <a:xfrm>
            <a:off x="7042212" y="3279949"/>
            <a:ext cx="1867323" cy="215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E9F93B-6224-40EF-A38E-12437E71642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7" r="71169" b="40035"/>
          <a:stretch/>
        </p:blipFill>
        <p:spPr bwMode="auto">
          <a:xfrm>
            <a:off x="8909535" y="3279949"/>
            <a:ext cx="2100264" cy="215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772A25-CBE0-454E-8C74-24506845D49C}"/>
              </a:ext>
            </a:extLst>
          </p:cNvPr>
          <p:cNvSpPr/>
          <p:nvPr/>
        </p:nvSpPr>
        <p:spPr>
          <a:xfrm>
            <a:off x="2164937" y="564879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配位数的特征提取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EAC36A-B2C0-4D42-ACBE-A1D0DE1FBE89}"/>
              </a:ext>
            </a:extLst>
          </p:cNvPr>
          <p:cNvSpPr/>
          <p:nvPr/>
        </p:nvSpPr>
        <p:spPr>
          <a:xfrm>
            <a:off x="8062588" y="564879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基于拓扑的特征提取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F39F99-BFB7-4F10-8F30-E69BF68A08E4}"/>
              </a:ext>
            </a:extLst>
          </p:cNvPr>
          <p:cNvSpPr/>
          <p:nvPr/>
        </p:nvSpPr>
        <p:spPr>
          <a:xfrm>
            <a:off x="7529804" y="3403343"/>
            <a:ext cx="1275240" cy="212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3A0AB8-3808-4C2E-A722-7470864F7D8D}"/>
              </a:ext>
            </a:extLst>
          </p:cNvPr>
          <p:cNvSpPr/>
          <p:nvPr/>
        </p:nvSpPr>
        <p:spPr>
          <a:xfrm>
            <a:off x="9292636" y="3428999"/>
            <a:ext cx="1568197" cy="25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0D3C02F-2AF0-4A38-8754-A922C32B8DE9}"/>
              </a:ext>
            </a:extLst>
          </p:cNvPr>
          <p:cNvCxnSpPr>
            <a:cxnSpLocks/>
          </p:cNvCxnSpPr>
          <p:nvPr/>
        </p:nvCxnSpPr>
        <p:spPr>
          <a:xfrm flipV="1">
            <a:off x="3265714" y="1721261"/>
            <a:ext cx="6923315" cy="124237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3770C60-7671-48C3-A130-02FC36F95BFA}"/>
              </a:ext>
            </a:extLst>
          </p:cNvPr>
          <p:cNvCxnSpPr>
            <a:cxnSpLocks/>
          </p:cNvCxnSpPr>
          <p:nvPr/>
        </p:nvCxnSpPr>
        <p:spPr>
          <a:xfrm flipV="1">
            <a:off x="2687216" y="1894849"/>
            <a:ext cx="5159829" cy="169604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BF72F9-EBA2-431E-8E6A-E9EDF5913601}"/>
              </a:ext>
            </a:extLst>
          </p:cNvPr>
          <p:cNvCxnSpPr>
            <a:cxnSpLocks/>
          </p:cNvCxnSpPr>
          <p:nvPr/>
        </p:nvCxnSpPr>
        <p:spPr>
          <a:xfrm flipV="1">
            <a:off x="3860318" y="3615375"/>
            <a:ext cx="3376337" cy="13930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8DF7CE9-96B0-40FD-8302-7DF84FBD1DBA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9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>
            <a:extLst>
              <a:ext uri="{FF2B5EF4-FFF2-40B4-BE49-F238E27FC236}">
                <a16:creationId xmlns:a16="http://schemas.microsoft.com/office/drawing/2014/main" id="{AEB2F5F3-5E16-4855-B094-1B8712F3D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956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D296BA-F8D7-44EB-B280-B388DB9DACED}"/>
              </a:ext>
            </a:extLst>
          </p:cNvPr>
          <p:cNvSpPr/>
          <p:nvPr/>
        </p:nvSpPr>
        <p:spPr>
          <a:xfrm>
            <a:off x="290286" y="319841"/>
            <a:ext cx="4946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Flow of the Framework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243AEC-D794-4E29-9BB7-7A63D00992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6" y="317956"/>
            <a:ext cx="2079539" cy="5841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B032AA6-FC2D-4112-97D8-4CFFEBF22CEF}"/>
              </a:ext>
            </a:extLst>
          </p:cNvPr>
          <p:cNvSpPr txBox="1"/>
          <p:nvPr/>
        </p:nvSpPr>
        <p:spPr>
          <a:xfrm>
            <a:off x="11759581" y="6418767"/>
            <a:ext cx="56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608E5E-A4E3-45DA-A144-78673C83A717}"/>
              </a:ext>
            </a:extLst>
          </p:cNvPr>
          <p:cNvSpPr/>
          <p:nvPr/>
        </p:nvSpPr>
        <p:spPr>
          <a:xfrm>
            <a:off x="56660" y="6519446"/>
            <a:ext cx="49462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</a:rPr>
              <a:t>Wang </a:t>
            </a:r>
            <a:r>
              <a:rPr lang="en-US" altLang="zh-CN" sz="1600" dirty="0" err="1">
                <a:latin typeface="Times New Roman" panose="02020603050405020304" pitchFamily="18" charset="0"/>
              </a:rPr>
              <a:t>Bingxu</a:t>
            </a:r>
            <a:r>
              <a:rPr lang="en-US" altLang="zh-CN" sz="1600" dirty="0">
                <a:latin typeface="Times New Roman" panose="02020603050405020304" pitchFamily="18" charset="0"/>
              </a:rPr>
              <a:t>, Wu </a:t>
            </a:r>
            <a:r>
              <a:rPr lang="en-US" altLang="zh-CN" sz="1600" dirty="0" err="1">
                <a:latin typeface="Times New Roman" panose="02020603050405020304" pitchFamily="18" charset="0"/>
              </a:rPr>
              <a:t>Jie</a:t>
            </a:r>
            <a:r>
              <a:rPr lang="en-US" altLang="zh-CN" sz="1600" dirty="0">
                <a:latin typeface="Times New Roman" panose="02020603050405020304" pitchFamily="18" charset="0"/>
              </a:rPr>
              <a:t>, Li </a:t>
            </a:r>
            <a:r>
              <a:rPr lang="en-US" altLang="zh-CN" sz="1600" dirty="0" err="1">
                <a:latin typeface="Times New Roman" panose="02020603050405020304" pitchFamily="18" charset="0"/>
              </a:rPr>
              <a:t>Jingyan</a:t>
            </a:r>
            <a:r>
              <a:rPr lang="en-US" altLang="zh-CN" sz="1600" dirty="0">
                <a:latin typeface="Times New Roman" panose="02020603050405020304" pitchFamily="18" charset="0"/>
              </a:rPr>
              <a:t>, Pan Feng. submitted.</a:t>
            </a:r>
            <a:endParaRPr lang="zh-CN" altLang="en-US" sz="1600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DE5F0-AFE0-46BC-BCC1-090187925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90" y="1221137"/>
            <a:ext cx="9627219" cy="4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9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783</Words>
  <Application>Microsoft Office PowerPoint</Application>
  <PresentationFormat>宽屏</PresentationFormat>
  <Paragraphs>134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王炳胥</dc:creator>
  <cp:lastModifiedBy>王炳胥</cp:lastModifiedBy>
  <cp:revision>163</cp:revision>
  <dcterms:created xsi:type="dcterms:W3CDTF">2023-11-21T07:06:40Z</dcterms:created>
  <dcterms:modified xsi:type="dcterms:W3CDTF">2024-08-01T12:52:47Z</dcterms:modified>
</cp:coreProperties>
</file>